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1502" y="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8466" y="-8468"/>
            <a:ext cx="9169804" cy="6874935"/>
            <a:chOff x="-8466" y="-8468"/>
            <a:chExt cx="9169804" cy="6874935"/>
          </a:xfrm>
        </p:grpSpPr>
        <p:cxnSp>
          <p:nvCxnSpPr>
            <p:cNvPr id="17" name="Straight Connector 16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Freeform 18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19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20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21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22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Freeform 23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24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Freeform 27"/>
            <p:cNvSpPr/>
            <p:nvPr/>
          </p:nvSpPr>
          <p:spPr>
            <a:xfrm>
              <a:off x="-8466" y="-8468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2404534"/>
            <a:ext cx="5826719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5" y="4050834"/>
            <a:ext cx="5826719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364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4470400"/>
            <a:ext cx="6347714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766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01074" y="3632200"/>
            <a:ext cx="541980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470400"/>
            <a:ext cx="6347715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279904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1931988"/>
            <a:ext cx="6347715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23747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4885" y="609600"/>
            <a:ext cx="6072182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82711" y="790378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747699" y="2886556"/>
            <a:ext cx="457319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912863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848" y="609600"/>
            <a:ext cx="6341465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09597" y="4013200"/>
            <a:ext cx="6347716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331652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4978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7312" y="609600"/>
            <a:ext cx="978812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99" y="609600"/>
            <a:ext cx="5195026" cy="525145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23411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377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8" y="2700868"/>
            <a:ext cx="6347715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8" y="4527448"/>
            <a:ext cx="6347715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456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2160589"/>
            <a:ext cx="3088109" cy="388077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9204" y="2160590"/>
            <a:ext cx="3088110" cy="388077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201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99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66640" y="2160983"/>
            <a:ext cx="309067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66640" y="2737246"/>
            <a:ext cx="3090672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6161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4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602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551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1498604"/>
            <a:ext cx="2790182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1275" y="514925"/>
            <a:ext cx="3386037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2777069"/>
            <a:ext cx="2790182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3035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4800600"/>
            <a:ext cx="6347714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" y="609600"/>
            <a:ext cx="6347714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99" y="5367338"/>
            <a:ext cx="6347714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047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-8467" y="-8468"/>
            <a:ext cx="9169805" cy="6874935"/>
            <a:chOff x="-8467" y="-8468"/>
            <a:chExt cx="9169805" cy="6874935"/>
          </a:xfrm>
        </p:grpSpPr>
        <p:sp>
          <p:nvSpPr>
            <p:cNvPr id="7" name="Freeform 6"/>
            <p:cNvSpPr/>
            <p:nvPr/>
          </p:nvSpPr>
          <p:spPr>
            <a:xfrm>
              <a:off x="-8467" y="4013200"/>
              <a:ext cx="457200" cy="2853267"/>
            </a:xfrm>
            <a:custGeom>
              <a:avLst/>
              <a:gdLst/>
              <a:ahLst/>
              <a:cxnLst/>
              <a:rect l="l" t="t" r="r" b="b"/>
              <a:pathLst>
                <a:path w="457200" h="2853267">
                  <a:moveTo>
                    <a:pt x="0" y="0"/>
                  </a:moveTo>
                  <a:lnTo>
                    <a:pt x="457200" y="2853267"/>
                  </a:lnTo>
                  <a:lnTo>
                    <a:pt x="0" y="2844800"/>
                  </a:lnTo>
                  <a:cubicBezTo>
                    <a:pt x="2822" y="1905000"/>
                    <a:pt x="5645" y="965200"/>
                    <a:pt x="0" y="0"/>
                  </a:cubicBezTo>
                  <a:close/>
                </a:path>
              </a:pathLst>
            </a:cu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8" name="Straight Connector 7"/>
            <p:cNvCxnSpPr/>
            <p:nvPr/>
          </p:nvCxnSpPr>
          <p:spPr>
            <a:xfrm flipV="1">
              <a:off x="5130830" y="4175605"/>
              <a:ext cx="4022475" cy="2682396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7042707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Freeform 9"/>
            <p:cNvSpPr/>
            <p:nvPr/>
          </p:nvSpPr>
          <p:spPr>
            <a:xfrm>
              <a:off x="6891896" y="1"/>
              <a:ext cx="2269442" cy="6866466"/>
            </a:xfrm>
            <a:custGeom>
              <a:avLst/>
              <a:gdLst/>
              <a:ahLst/>
              <a:cxnLst/>
              <a:rect l="l" t="t" r="r" b="b"/>
              <a:pathLst>
                <a:path w="2269442" h="6866466">
                  <a:moveTo>
                    <a:pt x="2023534" y="0"/>
                  </a:moveTo>
                  <a:lnTo>
                    <a:pt x="0" y="6858000"/>
                  </a:lnTo>
                  <a:lnTo>
                    <a:pt x="2269067" y="6866466"/>
                  </a:lnTo>
                  <a:cubicBezTo>
                    <a:pt x="2271889" y="4580466"/>
                    <a:pt x="2257778" y="2294466"/>
                    <a:pt x="2260600" y="8466"/>
                  </a:cubicBezTo>
                  <a:lnTo>
                    <a:pt x="2023534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10"/>
            <p:cNvSpPr/>
            <p:nvPr/>
          </p:nvSpPr>
          <p:spPr>
            <a:xfrm>
              <a:off x="7205158" y="-8467"/>
              <a:ext cx="1948147" cy="6866467"/>
            </a:xfrm>
            <a:custGeom>
              <a:avLst/>
              <a:gdLst/>
              <a:ahLst/>
              <a:cxnLst/>
              <a:rect l="l" t="t" r="r" b="b"/>
              <a:pathLst>
                <a:path w="1948147" h="6866467">
                  <a:moveTo>
                    <a:pt x="0" y="0"/>
                  </a:moveTo>
                  <a:lnTo>
                    <a:pt x="1202267" y="6866467"/>
                  </a:lnTo>
                  <a:lnTo>
                    <a:pt x="1947333" y="6866467"/>
                  </a:lnTo>
                  <a:cubicBezTo>
                    <a:pt x="1944511" y="4577645"/>
                    <a:pt x="1950155" y="2288822"/>
                    <a:pt x="194733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Freeform 11"/>
            <p:cNvSpPr/>
            <p:nvPr/>
          </p:nvSpPr>
          <p:spPr>
            <a:xfrm>
              <a:off x="6637896" y="3920066"/>
              <a:ext cx="2513565" cy="2937933"/>
            </a:xfrm>
            <a:custGeom>
              <a:avLst/>
              <a:gdLst/>
              <a:ahLst/>
              <a:cxnLst/>
              <a:rect l="l" t="t" r="r" b="b"/>
              <a:pathLst>
                <a:path w="3259667" h="3810000">
                  <a:moveTo>
                    <a:pt x="0" y="3810000"/>
                  </a:moveTo>
                  <a:lnTo>
                    <a:pt x="3251200" y="0"/>
                  </a:lnTo>
                  <a:cubicBezTo>
                    <a:pt x="3254022" y="1270000"/>
                    <a:pt x="3256845" y="2540000"/>
                    <a:pt x="3259667" y="3810000"/>
                  </a:cubicBezTo>
                  <a:lnTo>
                    <a:pt x="0" y="3810000"/>
                  </a:lnTo>
                  <a:close/>
                </a:path>
              </a:pathLst>
            </a:cu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12"/>
            <p:cNvSpPr/>
            <p:nvPr/>
          </p:nvSpPr>
          <p:spPr>
            <a:xfrm>
              <a:off x="7010429" y="-8467"/>
              <a:ext cx="2142876" cy="6866467"/>
            </a:xfrm>
            <a:custGeom>
              <a:avLst/>
              <a:gdLst/>
              <a:ahLst/>
              <a:cxnLst/>
              <a:rect l="l" t="t" r="r" b="b"/>
              <a:pathLst>
                <a:path w="2853267" h="6866467">
                  <a:moveTo>
                    <a:pt x="0" y="0"/>
                  </a:moveTo>
                  <a:lnTo>
                    <a:pt x="2472267" y="6866467"/>
                  </a:lnTo>
                  <a:lnTo>
                    <a:pt x="2853267" y="6858000"/>
                  </a:lnTo>
                  <a:lnTo>
                    <a:pt x="285326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13"/>
            <p:cNvSpPr/>
            <p:nvPr/>
          </p:nvSpPr>
          <p:spPr>
            <a:xfrm>
              <a:off x="8295776" y="-8467"/>
              <a:ext cx="857530" cy="6866467"/>
            </a:xfrm>
            <a:custGeom>
              <a:avLst/>
              <a:gdLst/>
              <a:ahLst/>
              <a:cxnLst/>
              <a:rect l="l" t="t" r="r" b="b"/>
              <a:pathLst>
                <a:path w="1286933" h="6866467">
                  <a:moveTo>
                    <a:pt x="1016000" y="0"/>
                  </a:moveTo>
                  <a:lnTo>
                    <a:pt x="0" y="6866467"/>
                  </a:lnTo>
                  <a:lnTo>
                    <a:pt x="1286933" y="6866467"/>
                  </a:lnTo>
                  <a:cubicBezTo>
                    <a:pt x="1284111" y="4577645"/>
                    <a:pt x="1281288" y="2288822"/>
                    <a:pt x="1278466" y="0"/>
                  </a:cubicBezTo>
                  <a:lnTo>
                    <a:pt x="101600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Freeform 14"/>
            <p:cNvSpPr/>
            <p:nvPr/>
          </p:nvSpPr>
          <p:spPr>
            <a:xfrm>
              <a:off x="8077231" y="-8468"/>
              <a:ext cx="1066770" cy="6866467"/>
            </a:xfrm>
            <a:custGeom>
              <a:avLst/>
              <a:gdLst/>
              <a:ahLst/>
              <a:cxnLst/>
              <a:rect l="l" t="t" r="r" b="b"/>
              <a:pathLst>
                <a:path w="1270244" h="6866467">
                  <a:moveTo>
                    <a:pt x="0" y="0"/>
                  </a:moveTo>
                  <a:lnTo>
                    <a:pt x="1117600" y="6866467"/>
                  </a:lnTo>
                  <a:lnTo>
                    <a:pt x="1270000" y="6866467"/>
                  </a:lnTo>
                  <a:cubicBezTo>
                    <a:pt x="1272822" y="4574822"/>
                    <a:pt x="1250245" y="2291645"/>
                    <a:pt x="125306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15"/>
            <p:cNvSpPr/>
            <p:nvPr/>
          </p:nvSpPr>
          <p:spPr>
            <a:xfrm>
              <a:off x="8060297" y="4893733"/>
              <a:ext cx="1094086" cy="1964267"/>
            </a:xfrm>
            <a:custGeom>
              <a:avLst/>
              <a:gdLst/>
              <a:ahLst/>
              <a:cxnLst/>
              <a:rect l="l" t="t" r="r" b="b"/>
              <a:pathLst>
                <a:path w="1820333" h="3268133">
                  <a:moveTo>
                    <a:pt x="0" y="3268133"/>
                  </a:moveTo>
                  <a:lnTo>
                    <a:pt x="1811866" y="0"/>
                  </a:lnTo>
                  <a:cubicBezTo>
                    <a:pt x="1814688" y="1086555"/>
                    <a:pt x="1817511" y="2173111"/>
                    <a:pt x="1820333" y="3259666"/>
                  </a:cubicBezTo>
                  <a:lnTo>
                    <a:pt x="0" y="3268133"/>
                  </a:lnTo>
                  <a:close/>
                </a:path>
              </a:pathLst>
            </a:cu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99" y="2160590"/>
            <a:ext cx="6347714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5258" y="6041363"/>
            <a:ext cx="68413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11/20/2025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599" y="6041363"/>
            <a:ext cx="46229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4676" y="6041363"/>
            <a:ext cx="5126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427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595" y="949027"/>
            <a:ext cx="5826719" cy="1007261"/>
          </a:xfrm>
        </p:spPr>
        <p:txBody>
          <a:bodyPr/>
          <a:lstStyle/>
          <a:p>
            <a:r>
              <a:rPr lang="en-US" dirty="0"/>
              <a:t>Basics of  </a:t>
            </a:r>
            <a:r>
              <a:rPr dirty="0"/>
              <a:t>Proposition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594" y="2332101"/>
            <a:ext cx="5826719" cy="1096899"/>
          </a:xfrm>
        </p:spPr>
        <p:txBody>
          <a:bodyPr/>
          <a:lstStyle/>
          <a:p>
            <a:r>
              <a:rPr dirty="0"/>
              <a:t>Propositions, Contradiction, Biconditional &amp; Types of Propositions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959DE50-057C-6558-8DD6-1C6AA40CC314}"/>
              </a:ext>
            </a:extLst>
          </p:cNvPr>
          <p:cNvSpPr/>
          <p:nvPr/>
        </p:nvSpPr>
        <p:spPr>
          <a:xfrm>
            <a:off x="495014" y="4421503"/>
            <a:ext cx="3441405" cy="1901185"/>
          </a:xfrm>
          <a:prstGeom prst="rect">
            <a:avLst/>
          </a:prstGeom>
          <a:ln>
            <a:solidFill>
              <a:schemeClr val="accent6"/>
            </a:solidFill>
          </a:ln>
          <a:effectLst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2400" dirty="0">
                <a:ln w="0"/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Light" panose="020B0502040204020203" pitchFamily="34" charset="0"/>
              </a:rPr>
              <a:t>Name: </a:t>
            </a:r>
            <a:r>
              <a:rPr lang="en-US" sz="2400" dirty="0" err="1">
                <a:ln w="0"/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Light" panose="020B0502040204020203" pitchFamily="34" charset="0"/>
              </a:rPr>
              <a:t>Shohag</a:t>
            </a:r>
            <a:r>
              <a:rPr lang="en-US" sz="2400" dirty="0">
                <a:ln w="0"/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Light" panose="020B0502040204020203" pitchFamily="34" charset="0"/>
              </a:rPr>
              <a:t> Rana</a:t>
            </a:r>
          </a:p>
          <a:p>
            <a:r>
              <a:rPr lang="en-US" sz="2400" dirty="0">
                <a:ln w="0"/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Light" panose="020B0502040204020203" pitchFamily="34" charset="0"/>
              </a:rPr>
              <a:t>ID: 251311016 </a:t>
            </a:r>
          </a:p>
          <a:p>
            <a:r>
              <a:rPr lang="en-US" sz="2400" dirty="0">
                <a:ln w="0"/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Light" panose="020B0502040204020203" pitchFamily="34" charset="0"/>
              </a:rPr>
              <a:t>Section : A </a:t>
            </a:r>
          </a:p>
          <a:p>
            <a:r>
              <a:rPr lang="en-US" sz="2400" dirty="0">
                <a:ln w="0"/>
                <a:solidFill>
                  <a:schemeClr val="tx1">
                    <a:lumMod val="50000"/>
                    <a:lumOff val="50000"/>
                  </a:schemeClr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Bahnschrift Light" panose="020B0502040204020203" pitchFamily="34" charset="0"/>
              </a:rPr>
              <a:t>Course: CSE 1203</a:t>
            </a:r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E1250D2C-B38F-2E1C-515A-86AE9D4267C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29500" y="5143500"/>
            <a:ext cx="17145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127"/>
    </mc:Choice>
    <mc:Fallback xmlns="">
      <p:transition spd="slow" advTm="91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What is a Proposition?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779640"/>
            <a:ext cx="6347714" cy="4261724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sz="2400" dirty="0"/>
              <a:t>A proposition is a simple statement.</a:t>
            </a:r>
          </a:p>
          <a:p>
            <a:pPr>
              <a:lnSpc>
                <a:spcPct val="150000"/>
              </a:lnSpc>
            </a:pPr>
            <a:r>
              <a:rPr sz="2400" dirty="0"/>
              <a:t>It is either true or false, but not both.</a:t>
            </a:r>
          </a:p>
          <a:p>
            <a:pPr>
              <a:lnSpc>
                <a:spcPct val="150000"/>
              </a:lnSpc>
            </a:pPr>
            <a:r>
              <a:rPr sz="2400" dirty="0"/>
              <a:t>Example:</a:t>
            </a:r>
            <a:endParaRPr lang="en-US" sz="2400" dirty="0"/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		(</a:t>
            </a:r>
            <a:r>
              <a:rPr lang="en-US" sz="2400" dirty="0" err="1"/>
              <a:t>i</a:t>
            </a:r>
            <a:r>
              <a:rPr lang="en-US" sz="2400" dirty="0"/>
              <a:t>)</a:t>
            </a:r>
            <a:r>
              <a:rPr sz="2400" dirty="0"/>
              <a:t> The sky is blue. → True</a:t>
            </a:r>
          </a:p>
          <a:p>
            <a:pPr marL="0" indent="0">
              <a:lnSpc>
                <a:spcPct val="150000"/>
              </a:lnSpc>
              <a:buNone/>
            </a:pPr>
            <a:r>
              <a:rPr sz="2400" dirty="0"/>
              <a:t>   </a:t>
            </a:r>
            <a:r>
              <a:rPr lang="en-US" sz="2400" dirty="0"/>
              <a:t>		(ii) 2</a:t>
            </a:r>
            <a:r>
              <a:rPr sz="2400" dirty="0"/>
              <a:t>+ 2 = 5. → False</a:t>
            </a:r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0EDAF5C3-472A-335A-D61E-369368EA116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29500" y="5143500"/>
            <a:ext cx="17145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88"/>
    </mc:Choice>
    <mc:Fallback xmlns="">
      <p:transition spd="slow" advTm="176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dirty="0"/>
              <a:t>Contradiction</a:t>
            </a:r>
            <a:r>
              <a:rPr lang="en-US" dirty="0"/>
              <a:t>?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740310"/>
            <a:ext cx="6347714" cy="4301053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2400" dirty="0"/>
              <a:t>Contradiction </a:t>
            </a:r>
            <a:r>
              <a:rPr sz="2400" dirty="0"/>
              <a:t>A </a:t>
            </a:r>
            <a:r>
              <a:rPr lang="en-US" sz="2400" dirty="0"/>
              <a:t>types of proposition that </a:t>
            </a:r>
            <a:r>
              <a:rPr sz="2400" dirty="0"/>
              <a:t>is always false.</a:t>
            </a:r>
          </a:p>
          <a:p>
            <a:pPr>
              <a:lnSpc>
                <a:spcPct val="150000"/>
              </a:lnSpc>
            </a:pPr>
            <a:r>
              <a:rPr sz="2400" dirty="0"/>
              <a:t>It never can be true.</a:t>
            </a:r>
          </a:p>
          <a:p>
            <a:pPr>
              <a:lnSpc>
                <a:spcPct val="150000"/>
              </a:lnSpc>
            </a:pPr>
            <a:r>
              <a:rPr lang="en-US" sz="2400" dirty="0"/>
              <a:t>As</a:t>
            </a:r>
            <a:r>
              <a:rPr sz="2400" dirty="0"/>
              <a:t> Example</a:t>
            </a:r>
            <a:r>
              <a:rPr lang="en-US" sz="2400" dirty="0"/>
              <a:t>: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400" dirty="0"/>
              <a:t>    	</a:t>
            </a:r>
            <a:r>
              <a:rPr dirty="0"/>
              <a:t>The sun is shining AND the sun is not shining. → False</a:t>
            </a:r>
            <a:endParaRPr sz="2400" dirty="0"/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9679EDCC-BFD3-C3A0-7F1A-D555C9BD58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29500" y="5143500"/>
            <a:ext cx="17145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600"/>
    </mc:Choice>
    <mc:Fallback xmlns="">
      <p:transition spd="slow" advTm="146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dirty="0"/>
              <a:t>Biconditional Proposition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691148"/>
            <a:ext cx="6347714" cy="4350215"/>
          </a:xfrm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sz="2400" dirty="0"/>
              <a:t>A biconditional means 'if and only if'.</a:t>
            </a:r>
          </a:p>
          <a:p>
            <a:pPr>
              <a:lnSpc>
                <a:spcPct val="150000"/>
              </a:lnSpc>
            </a:pPr>
            <a:r>
              <a:rPr sz="2400" dirty="0"/>
              <a:t>It is true when both parts are same (both true or both false).</a:t>
            </a:r>
          </a:p>
          <a:p>
            <a:pPr>
              <a:lnSpc>
                <a:spcPct val="150000"/>
              </a:lnSpc>
            </a:pPr>
            <a:r>
              <a:rPr sz="2400" dirty="0"/>
              <a:t>Example:</a:t>
            </a:r>
          </a:p>
          <a:p>
            <a:pPr marL="0" indent="0">
              <a:lnSpc>
                <a:spcPct val="150000"/>
              </a:lnSpc>
              <a:buNone/>
            </a:pPr>
            <a:r>
              <a:rPr sz="2400" dirty="0"/>
              <a:t>   </a:t>
            </a:r>
            <a:r>
              <a:rPr lang="en-US" sz="2400" dirty="0"/>
              <a:t>  </a:t>
            </a:r>
            <a:r>
              <a:rPr sz="2400" dirty="0"/>
              <a:t> You will pass </a:t>
            </a:r>
            <a:r>
              <a:rPr lang="en-US" sz="2400" dirty="0"/>
              <a:t>if and only if</a:t>
            </a:r>
            <a:r>
              <a:rPr sz="2400" dirty="0"/>
              <a:t> you study.</a:t>
            </a:r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3E755C26-E13A-F60A-176A-23D4A8B8EBD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29500" y="5143500"/>
            <a:ext cx="17145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71"/>
    </mc:Choice>
    <mc:Fallback xmlns="">
      <p:transition spd="slow" advTm="17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99" y="609600"/>
            <a:ext cx="6347713" cy="914400"/>
          </a:xfrm>
        </p:spPr>
        <p:txBody>
          <a:bodyPr/>
          <a:lstStyle/>
          <a:p>
            <a:r>
              <a:rPr dirty="0"/>
              <a:t>Types of Propositions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599" y="1730477"/>
            <a:ext cx="6347714" cy="4006086"/>
          </a:xfrm>
        </p:spPr>
        <p:txBody>
          <a:bodyPr>
            <a:normAutofit/>
          </a:bodyPr>
          <a:lstStyle/>
          <a:p>
            <a:r>
              <a:rPr sz="2400" dirty="0"/>
              <a:t>1. Simple Proposition – </a:t>
            </a:r>
            <a:r>
              <a:rPr lang="en-US" sz="2400" dirty="0"/>
              <a:t>Formed with </a:t>
            </a:r>
            <a:r>
              <a:rPr sz="2400" dirty="0"/>
              <a:t>one basic statement.</a:t>
            </a:r>
          </a:p>
          <a:p>
            <a:pPr marL="0" indent="0">
              <a:buNone/>
            </a:pPr>
            <a:r>
              <a:rPr lang="en-US" sz="2400" dirty="0"/>
              <a:t> </a:t>
            </a:r>
            <a:r>
              <a:rPr sz="2400" dirty="0"/>
              <a:t>   • Example: It is raining.</a:t>
            </a:r>
          </a:p>
          <a:p>
            <a:endParaRPr sz="2400" dirty="0"/>
          </a:p>
          <a:p>
            <a:r>
              <a:rPr sz="2400" dirty="0"/>
              <a:t>2. Compound Proposition –</a:t>
            </a:r>
            <a:r>
              <a:rPr lang="en-US" sz="2400" dirty="0"/>
              <a:t>Formed with </a:t>
            </a:r>
            <a:r>
              <a:rPr sz="2400" dirty="0"/>
              <a:t> two or more joined</a:t>
            </a:r>
            <a:r>
              <a:rPr lang="en-US" sz="2400" dirty="0"/>
              <a:t> statement</a:t>
            </a:r>
            <a:r>
              <a:rPr sz="2400" dirty="0"/>
              <a:t>.</a:t>
            </a:r>
          </a:p>
          <a:p>
            <a:pPr marL="0" indent="0">
              <a:buNone/>
            </a:pPr>
            <a:r>
              <a:rPr lang="en-US" sz="2400" dirty="0"/>
              <a:t>  </a:t>
            </a:r>
            <a:r>
              <a:rPr sz="2400" dirty="0"/>
              <a:t>  • Example: It is raining AND it is cold.</a:t>
            </a:r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5017B012-6B4B-738F-B0D0-FBEA1B41F4F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29500" y="5143500"/>
            <a:ext cx="17145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55"/>
    </mc:Choice>
    <mc:Fallback xmlns="">
      <p:transition spd="slow" advTm="200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/>
              <a:t>Conclusion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50000"/>
              </a:lnSpc>
            </a:pPr>
            <a:r>
              <a:rPr sz="2400" dirty="0"/>
              <a:t>Proposition = True or False statement.</a:t>
            </a:r>
          </a:p>
          <a:p>
            <a:pPr>
              <a:lnSpc>
                <a:spcPct val="150000"/>
              </a:lnSpc>
            </a:pPr>
            <a:r>
              <a:rPr sz="2400" dirty="0"/>
              <a:t>Contradiction = Always false.</a:t>
            </a:r>
          </a:p>
          <a:p>
            <a:pPr>
              <a:lnSpc>
                <a:spcPct val="150000"/>
              </a:lnSpc>
            </a:pPr>
            <a:r>
              <a:rPr sz="2400" dirty="0"/>
              <a:t>Biconditional = True when both same.</a:t>
            </a:r>
          </a:p>
          <a:p>
            <a:pPr>
              <a:lnSpc>
                <a:spcPct val="150000"/>
              </a:lnSpc>
            </a:pPr>
            <a:r>
              <a:rPr sz="2400" dirty="0"/>
              <a:t>Types = Simple &amp; Compound.</a:t>
            </a:r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CA60D109-2406-8E47-45F7-58EC7116E19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29500" y="5143500"/>
            <a:ext cx="1714500" cy="1714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027"/>
    </mc:Choice>
    <mc:Fallback xmlns="">
      <p:transition spd="slow" advTm="160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70CE80E-471D-6E3D-163C-03C487A6F778}"/>
              </a:ext>
            </a:extLst>
          </p:cNvPr>
          <p:cNvSpPr txBox="1"/>
          <p:nvPr/>
        </p:nvSpPr>
        <p:spPr>
          <a:xfrm flipH="1">
            <a:off x="1324077" y="1599407"/>
            <a:ext cx="551325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Thanks for your time</a:t>
            </a:r>
          </a:p>
        </p:txBody>
      </p:sp>
      <p:pic>
        <p:nvPicPr>
          <p:cNvPr id="3" name="Video 2">
            <a:hlinkClick r:id="" action="ppaction://media"/>
            <a:extLst>
              <a:ext uri="{FF2B5EF4-FFF2-40B4-BE49-F238E27FC236}">
                <a16:creationId xmlns:a16="http://schemas.microsoft.com/office/drawing/2014/main" id="{99AC557E-20BB-31AF-45B1-8851E51E1BF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429500" y="5143500"/>
            <a:ext cx="17145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719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41"/>
    </mc:Choice>
    <mc:Fallback xmlns="">
      <p:transition spd="slow" advTm="33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8166</TotalTime>
  <Words>230</Words>
  <Application>Microsoft Office PowerPoint</Application>
  <PresentationFormat>On-screen Show (4:3)</PresentationFormat>
  <Paragraphs>34</Paragraphs>
  <Slides>7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Bahnschrift Light</vt:lpstr>
      <vt:lpstr>Trebuchet MS</vt:lpstr>
      <vt:lpstr>Wingdings 3</vt:lpstr>
      <vt:lpstr>Facet</vt:lpstr>
      <vt:lpstr>Basics of  Proposition</vt:lpstr>
      <vt:lpstr>What is a Proposition?</vt:lpstr>
      <vt:lpstr>What is Contradiction?</vt:lpstr>
      <vt:lpstr>Biconditional Proposition</vt:lpstr>
      <vt:lpstr>Types of Propositions</vt:lpstr>
      <vt:lpstr>Conclusion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Propositions in Discrete Mathematics</dc:title>
  <dc:subject/>
  <dc:creator>hp</dc:creator>
  <cp:keywords/>
  <dc:description>generated using python-pptx</dc:description>
  <cp:lastModifiedBy>SHOHAG RANA</cp:lastModifiedBy>
  <cp:revision>6</cp:revision>
  <dcterms:created xsi:type="dcterms:W3CDTF">2013-01-27T09:14:16Z</dcterms:created>
  <dcterms:modified xsi:type="dcterms:W3CDTF">2025-11-20T17:22:35Z</dcterms:modified>
  <cp:category/>
</cp:coreProperties>
</file>

<file path=docProps/thumbnail.jpeg>
</file>